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0" r:id="rId1"/>
  </p:sldMasterIdLst>
  <p:sldIdLst>
    <p:sldId id="256" r:id="rId2"/>
    <p:sldId id="259" r:id="rId3"/>
    <p:sldId id="262" r:id="rId4"/>
    <p:sldId id="257" r:id="rId5"/>
    <p:sldId id="258" r:id="rId6"/>
    <p:sldId id="260" r:id="rId7"/>
    <p:sldId id="263" r:id="rId8"/>
    <p:sldId id="261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123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Title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32AFC-AC8E-4845-90C5-3A9C7E8ABBDF}" type="datetimeFigureOut">
              <a:rPr lang="en-US" smtClean="0"/>
              <a:pPr/>
              <a:t>2/10/2010</a:t>
            </a:fld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3E9FAA3-DB74-45B1-A614-8EE9DF850EB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32AFC-AC8E-4845-90C5-3A9C7E8ABBDF}" type="datetimeFigureOut">
              <a:rPr lang="en-US" smtClean="0"/>
              <a:pPr/>
              <a:t>2/10/2010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9FAA3-DB74-45B1-A614-8EE9DF850EB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32AFC-AC8E-4845-90C5-3A9C7E8ABBDF}" type="datetimeFigureOut">
              <a:rPr lang="en-US" smtClean="0"/>
              <a:pPr/>
              <a:t>2/10/2010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9FAA3-DB74-45B1-A614-8EE9DF850EB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23F32AFC-AC8E-4845-90C5-3A9C7E8ABBDF}" type="datetimeFigureOut">
              <a:rPr lang="en-US" smtClean="0"/>
              <a:pPr/>
              <a:t>2/10/2010</a:t>
            </a:fld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B3E9FAA3-DB74-45B1-A614-8EE9DF850EB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32AFC-AC8E-4845-90C5-3A9C7E8ABBDF}" type="datetimeFigureOut">
              <a:rPr lang="en-US" smtClean="0"/>
              <a:pPr/>
              <a:t>2/10/2010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9FAA3-DB74-45B1-A614-8EE9DF850EB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32AFC-AC8E-4845-90C5-3A9C7E8ABBDF}" type="datetimeFigureOut">
              <a:rPr lang="en-US" smtClean="0"/>
              <a:pPr/>
              <a:t>2/10/2010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9FAA3-DB74-45B1-A614-8EE9DF850EB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9FAA3-DB74-45B1-A614-8EE9DF850EB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32AFC-AC8E-4845-90C5-3A9C7E8ABBDF}" type="datetimeFigureOut">
              <a:rPr lang="en-US" smtClean="0"/>
              <a:pPr/>
              <a:t>2/10/2010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2" name="Content Placeholder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4" name="Content Placeholder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32AFC-AC8E-4845-90C5-3A9C7E8ABBDF}" type="datetimeFigureOut">
              <a:rPr lang="en-US" smtClean="0"/>
              <a:pPr/>
              <a:t>2/10/2010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9FAA3-DB74-45B1-A614-8EE9DF850EB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32AFC-AC8E-4845-90C5-3A9C7E8ABBDF}" type="datetimeFigureOut">
              <a:rPr lang="en-US" smtClean="0"/>
              <a:pPr/>
              <a:t>2/10/2010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9FAA3-DB74-45B1-A614-8EE9DF850EB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Content Placeholder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1" name="Title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23F32AFC-AC8E-4845-90C5-3A9C7E8ABBDF}" type="datetimeFigureOut">
              <a:rPr lang="en-US" smtClean="0"/>
              <a:pPr/>
              <a:t>2/10/2010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3E9FAA3-DB74-45B1-A614-8EE9DF850EB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32AFC-AC8E-4845-90C5-3A9C7E8ABBDF}" type="datetimeFigureOut">
              <a:rPr lang="en-US" smtClean="0"/>
              <a:pPr/>
              <a:t>2/10/2010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3E9FAA3-DB74-45B1-A614-8EE9DF850EB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23F32AFC-AC8E-4845-90C5-3A9C7E8ABBDF}" type="datetimeFigureOut">
              <a:rPr lang="en-US" smtClean="0"/>
              <a:pPr/>
              <a:t>2/10/2010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B3E9FAA3-DB74-45B1-A614-8EE9DF850EB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901" r:id="rId1"/>
    <p:sldLayoutId id="2147483902" r:id="rId2"/>
    <p:sldLayoutId id="2147483903" r:id="rId3"/>
    <p:sldLayoutId id="2147483904" r:id="rId4"/>
    <p:sldLayoutId id="2147483905" r:id="rId5"/>
    <p:sldLayoutId id="2147483906" r:id="rId6"/>
    <p:sldLayoutId id="2147483907" r:id="rId7"/>
    <p:sldLayoutId id="2147483908" r:id="rId8"/>
    <p:sldLayoutId id="2147483909" r:id="rId9"/>
    <p:sldLayoutId id="2147483910" r:id="rId10"/>
    <p:sldLayoutId id="214748391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rystalinks.com/rometheaters.html" TargetMode="External"/><Relationship Id="rId2" Type="http://schemas.openxmlformats.org/officeDocument/2006/relationships/hyperlink" Target="http://www.usu.edu/markdamen/ClasDram/chapters/131romtheatre.htm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ubtitle 11"/>
          <p:cNvSpPr>
            <a:spLocks noGrp="1"/>
          </p:cNvSpPr>
          <p:nvPr>
            <p:ph type="subTitle" idx="1"/>
          </p:nvPr>
        </p:nvSpPr>
        <p:spPr>
          <a:xfrm>
            <a:off x="685800" y="304800"/>
            <a:ext cx="7620000" cy="1524000"/>
          </a:xfrm>
        </p:spPr>
        <p:txBody>
          <a:bodyPr>
            <a:noAutofit/>
          </a:bodyPr>
          <a:lstStyle/>
          <a:p>
            <a:r>
              <a:rPr lang="en-US" sz="4400" b="1" i="1" dirty="0" smtClean="0"/>
              <a:t>Conventions </a:t>
            </a:r>
            <a:r>
              <a:rPr lang="en-US" sz="4400" b="1" i="1" dirty="0" smtClean="0"/>
              <a:t>of </a:t>
            </a:r>
          </a:p>
          <a:p>
            <a:r>
              <a:rPr lang="en-US" sz="4400" b="1" i="1" dirty="0" smtClean="0"/>
              <a:t>  </a:t>
            </a:r>
            <a:r>
              <a:rPr lang="en-US" sz="4400" b="1" i="1" dirty="0" smtClean="0"/>
              <a:t>Roman </a:t>
            </a:r>
            <a:r>
              <a:rPr lang="en-US" sz="4400" b="1" i="1" dirty="0" smtClean="0"/>
              <a:t>Drama </a:t>
            </a:r>
            <a:endParaRPr lang="en-US" sz="4400" b="1" i="1" dirty="0"/>
          </a:p>
        </p:txBody>
      </p:sp>
      <p:sp>
        <p:nvSpPr>
          <p:cNvPr id="11" name="Title 10"/>
          <p:cNvSpPr>
            <a:spLocks noGrp="1"/>
          </p:cNvSpPr>
          <p:nvPr>
            <p:ph type="ctrTitle"/>
          </p:nvPr>
        </p:nvSpPr>
        <p:spPr>
          <a:xfrm>
            <a:off x="609600" y="2057400"/>
            <a:ext cx="8077200" cy="2971800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13" name="Picture 12" descr="Roman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09600" y="1828800"/>
            <a:ext cx="8077200" cy="3715512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209800" y="5638800"/>
            <a:ext cx="4572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chemeClr val="bg1"/>
                </a:solidFill>
              </a:rPr>
              <a:t>By: Miriam Colon</a:t>
            </a:r>
          </a:p>
          <a:p>
            <a:pPr algn="ctr"/>
            <a:r>
              <a:rPr lang="en-US" sz="2000" dirty="0" smtClean="0">
                <a:solidFill>
                  <a:schemeClr val="bg1"/>
                </a:solidFill>
              </a:rPr>
              <a:t>Period 5 </a:t>
            </a:r>
          </a:p>
        </p:txBody>
      </p:sp>
    </p:spTree>
  </p:cSld>
  <p:clrMapOvr>
    <a:masterClrMapping/>
  </p:clrMapOvr>
  <p:transition>
    <p:fade thruBlk="1"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19200"/>
            <a:ext cx="5181600" cy="5257800"/>
          </a:xfrm>
        </p:spPr>
        <p:txBody>
          <a:bodyPr>
            <a:normAutofit fontScale="92500" lnSpcReduction="10000"/>
          </a:bodyPr>
          <a:lstStyle/>
          <a:p>
            <a:r>
              <a:rPr lang="en-US" sz="2400" dirty="0" smtClean="0"/>
              <a:t>E</a:t>
            </a:r>
            <a:r>
              <a:rPr lang="en-US" sz="2400" dirty="0" smtClean="0"/>
              <a:t>arly </a:t>
            </a:r>
            <a:r>
              <a:rPr lang="en-US" sz="2400" dirty="0" smtClean="0"/>
              <a:t>period (pre-240 BCE) when </a:t>
            </a:r>
            <a:r>
              <a:rPr lang="en-US" sz="2400" b="1" dirty="0" smtClean="0"/>
              <a:t>native Italian drama</a:t>
            </a:r>
            <a:r>
              <a:rPr lang="en-US" sz="2400" dirty="0" smtClean="0"/>
              <a:t>, such as </a:t>
            </a:r>
            <a:r>
              <a:rPr lang="en-US" sz="2400" dirty="0" err="1" smtClean="0"/>
              <a:t>Atellan</a:t>
            </a:r>
            <a:r>
              <a:rPr lang="en-US" sz="2400" dirty="0" smtClean="0"/>
              <a:t> farces, </a:t>
            </a:r>
            <a:r>
              <a:rPr lang="en-US" sz="2400" i="1" dirty="0" err="1" smtClean="0"/>
              <a:t>phlyaces</a:t>
            </a:r>
            <a:r>
              <a:rPr lang="en-US" sz="2400" dirty="0" smtClean="0"/>
              <a:t> and </a:t>
            </a:r>
            <a:r>
              <a:rPr lang="en-US" sz="2400" dirty="0" err="1" smtClean="0"/>
              <a:t>Fescennine</a:t>
            </a:r>
            <a:r>
              <a:rPr lang="en-US" sz="2400" dirty="0" smtClean="0"/>
              <a:t> verses, dominated the Roman stage; </a:t>
            </a:r>
          </a:p>
          <a:p>
            <a:endParaRPr lang="en-US" sz="2400" dirty="0" smtClean="0"/>
          </a:p>
          <a:p>
            <a:r>
              <a:rPr lang="en-US" sz="2400" dirty="0" smtClean="0"/>
              <a:t>2</a:t>
            </a:r>
            <a:r>
              <a:rPr lang="en-US" sz="2400" dirty="0" smtClean="0"/>
              <a:t>) the period of </a:t>
            </a:r>
            <a:r>
              <a:rPr lang="en-US" sz="2400" b="1" dirty="0" smtClean="0"/>
              <a:t>literary drama</a:t>
            </a:r>
            <a:r>
              <a:rPr lang="en-US" sz="2400" dirty="0" smtClean="0"/>
              <a:t> (240 BCE - ca. 100 BCE), when the Romans primarily adapted classical and post-classical Greek plays; </a:t>
            </a:r>
          </a:p>
          <a:p>
            <a:endParaRPr lang="en-US" sz="2400" dirty="0" smtClean="0"/>
          </a:p>
          <a:p>
            <a:r>
              <a:rPr lang="en-US" sz="2400" dirty="0" smtClean="0"/>
              <a:t>3</a:t>
            </a:r>
            <a:r>
              <a:rPr lang="en-US" sz="2400" dirty="0" smtClean="0"/>
              <a:t>) the renaissance of </a:t>
            </a:r>
            <a:r>
              <a:rPr lang="en-US" sz="2400" b="1" dirty="0" smtClean="0"/>
              <a:t>popular entertainment</a:t>
            </a:r>
            <a:r>
              <a:rPr lang="en-US" sz="2400" dirty="0" smtClean="0"/>
              <a:t> (ca. 100 BCE - 476 CE), when traditional Roman fare like circuses, spectacles and mime returned to </a:t>
            </a:r>
            <a:r>
              <a:rPr lang="en-US" sz="2400" dirty="0" smtClean="0"/>
              <a:t>the entertainment </a:t>
            </a:r>
            <a:r>
              <a:rPr lang="en-US" sz="2400" dirty="0" smtClean="0"/>
              <a:t>scene. </a:t>
            </a:r>
          </a:p>
          <a:p>
            <a:pPr marL="633222" indent="-514350"/>
            <a:endParaRPr lang="en-US" sz="2400" dirty="0">
              <a:solidFill>
                <a:schemeClr val="tx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81000"/>
            <a:ext cx="8305800" cy="762000"/>
          </a:xfrm>
        </p:spPr>
        <p:txBody>
          <a:bodyPr>
            <a:normAutofit/>
          </a:bodyPr>
          <a:lstStyle/>
          <a:p>
            <a:pPr algn="r"/>
            <a:r>
              <a:rPr lang="en-US" u="sng" dirty="0" smtClean="0"/>
              <a:t>3 Major Phases of Development</a:t>
            </a:r>
            <a:r>
              <a:rPr lang="en-US" dirty="0" smtClean="0"/>
              <a:t>:	</a:t>
            </a:r>
            <a:endParaRPr lang="en-US" dirty="0"/>
          </a:p>
        </p:txBody>
      </p:sp>
      <p:pic>
        <p:nvPicPr>
          <p:cNvPr id="4" name="Picture 3" descr="mask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105400" y="1676400"/>
            <a:ext cx="3581400" cy="376150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600200"/>
            <a:ext cx="3886200" cy="4724400"/>
          </a:xfrm>
        </p:spPr>
        <p:txBody>
          <a:bodyPr>
            <a:normAutofit/>
          </a:bodyPr>
          <a:lstStyle/>
          <a:p>
            <a:pPr>
              <a:buFont typeface="Arial" charset="0"/>
              <a:buChar char="•"/>
            </a:pPr>
            <a:r>
              <a:rPr lang="en-US" sz="2400" dirty="0" smtClean="0">
                <a:solidFill>
                  <a:schemeClr val="bg1"/>
                </a:solidFill>
                <a:latin typeface="+mj-lt"/>
                <a:cs typeface="Calibri" pitchFamily="34" charset="0"/>
              </a:rPr>
              <a:t>Patron god of roman theatre</a:t>
            </a:r>
          </a:p>
          <a:p>
            <a:pPr>
              <a:buFont typeface="Arial" charset="0"/>
              <a:buChar char="•"/>
            </a:pPr>
            <a:r>
              <a:rPr lang="en-US" sz="2400" dirty="0" smtClean="0">
                <a:solidFill>
                  <a:schemeClr val="bg1"/>
                </a:solidFill>
                <a:latin typeface="+mj-lt"/>
                <a:cs typeface="Calibri" pitchFamily="34" charset="0"/>
              </a:rPr>
              <a:t>Same as Greek Dionysus</a:t>
            </a:r>
          </a:p>
          <a:p>
            <a:pPr>
              <a:buFont typeface="Arial" charset="0"/>
              <a:buChar char="•"/>
            </a:pPr>
            <a:r>
              <a:rPr lang="en-US" sz="2400" dirty="0" smtClean="0">
                <a:solidFill>
                  <a:schemeClr val="bg1"/>
                </a:solidFill>
                <a:latin typeface="+mj-lt"/>
                <a:cs typeface="Calibri" pitchFamily="34" charset="0"/>
              </a:rPr>
              <a:t>God of harvest, grapes, fertility and theatre</a:t>
            </a:r>
          </a:p>
          <a:p>
            <a:pPr>
              <a:buFont typeface="Arial" charset="0"/>
              <a:buChar char="•"/>
            </a:pPr>
            <a:r>
              <a:rPr lang="en-US" sz="2400" dirty="0" smtClean="0">
                <a:solidFill>
                  <a:schemeClr val="bg1"/>
                </a:solidFill>
                <a:latin typeface="+mj-lt"/>
                <a:cs typeface="Calibri" pitchFamily="34" charset="0"/>
              </a:rPr>
              <a:t>Associated with the festival of Bacchanalia- infamous for the Roman orgies (prostitution) and highest degree of immoral behavior.</a:t>
            </a:r>
            <a:endParaRPr lang="en-US" sz="2400" dirty="0">
              <a:solidFill>
                <a:schemeClr val="bg1"/>
              </a:solidFill>
              <a:latin typeface="+mj-lt"/>
              <a:cs typeface="Calibri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828800" y="533400"/>
            <a:ext cx="3505200" cy="838200"/>
          </a:xfrm>
        </p:spPr>
        <p:txBody>
          <a:bodyPr/>
          <a:lstStyle/>
          <a:p>
            <a:r>
              <a:rPr lang="en-US" dirty="0" smtClean="0">
                <a:latin typeface="Algerian" pitchFamily="82" charset="0"/>
              </a:rPr>
              <a:t>Bacchus</a:t>
            </a:r>
            <a:r>
              <a:rPr lang="en-US" dirty="0" smtClean="0"/>
              <a:t>!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572000" y="4876800"/>
            <a:ext cx="32004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bg1"/>
                </a:solidFill>
              </a:rPr>
              <a:t>Roman theatre was usually associated with the religious festivals of  pagan gods.</a:t>
            </a:r>
            <a:endParaRPr lang="en-US" sz="2400" dirty="0">
              <a:solidFill>
                <a:schemeClr val="bg1"/>
              </a:solidFill>
            </a:endParaRPr>
          </a:p>
        </p:txBody>
      </p:sp>
      <p:pic>
        <p:nvPicPr>
          <p:cNvPr id="6" name="Picture 5" descr="Bacchu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105400" y="381000"/>
            <a:ext cx="3425952" cy="445004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theatre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286000" y="2133600"/>
            <a:ext cx="4681728" cy="2133600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0"/>
            <a:ext cx="2667000" cy="990600"/>
          </a:xfrm>
        </p:spPr>
        <p:txBody>
          <a:bodyPr>
            <a:normAutofit/>
          </a:bodyPr>
          <a:lstStyle/>
          <a:p>
            <a:r>
              <a:rPr lang="en-US" i="1" dirty="0" smtClean="0">
                <a:solidFill>
                  <a:schemeClr val="tx2"/>
                </a:solidFill>
              </a:rPr>
              <a:t> </a:t>
            </a:r>
            <a:r>
              <a:rPr lang="en-US" i="1" u="sng" dirty="0" smtClean="0">
                <a:solidFill>
                  <a:schemeClr val="tx2"/>
                </a:solidFill>
              </a:rPr>
              <a:t>Structure</a:t>
            </a:r>
            <a:endParaRPr lang="en-US" i="1" u="sng" dirty="0">
              <a:solidFill>
                <a:schemeClr val="tx2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667000" y="914400"/>
            <a:ext cx="4038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u="sng" dirty="0" smtClean="0">
                <a:solidFill>
                  <a:schemeClr val="bg1"/>
                </a:solidFill>
              </a:rPr>
              <a:t>Orchestra:</a:t>
            </a:r>
            <a:r>
              <a:rPr lang="en-US" sz="2400" dirty="0" smtClean="0">
                <a:solidFill>
                  <a:schemeClr val="bg1"/>
                </a:solidFill>
              </a:rPr>
              <a:t> </a:t>
            </a:r>
            <a:r>
              <a:rPr lang="en-US" sz="2400" b="1" i="1" dirty="0" err="1" smtClean="0">
                <a:solidFill>
                  <a:schemeClr val="bg1"/>
                </a:solidFill>
              </a:rPr>
              <a:t>Paradoi</a:t>
            </a:r>
            <a:r>
              <a:rPr lang="en-US" sz="2400" dirty="0" smtClean="0">
                <a:solidFill>
                  <a:schemeClr val="bg1"/>
                </a:solidFill>
              </a:rPr>
              <a:t> become </a:t>
            </a:r>
            <a:r>
              <a:rPr lang="en-US" sz="2400" b="1" i="1" dirty="0" err="1" smtClean="0">
                <a:solidFill>
                  <a:schemeClr val="bg1"/>
                </a:solidFill>
              </a:rPr>
              <a:t>vomitorium</a:t>
            </a:r>
            <a:r>
              <a:rPr lang="en-US" sz="2400" dirty="0" smtClean="0">
                <a:solidFill>
                  <a:schemeClr val="bg1"/>
                </a:solidFill>
              </a:rPr>
              <a:t> into orchestra and audience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04800" y="2133600"/>
            <a:ext cx="21336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u="sng" dirty="0" err="1" smtClean="0">
                <a:solidFill>
                  <a:schemeClr val="bg1"/>
                </a:solidFill>
              </a:rPr>
              <a:t>Cavea</a:t>
            </a:r>
            <a:r>
              <a:rPr lang="en-US" sz="2400" i="1" u="sng" dirty="0" smtClean="0">
                <a:solidFill>
                  <a:schemeClr val="bg1"/>
                </a:solidFill>
              </a:rPr>
              <a:t>:</a:t>
            </a:r>
          </a:p>
          <a:p>
            <a:r>
              <a:rPr lang="en-US" sz="2400" dirty="0" smtClean="0">
                <a:solidFill>
                  <a:schemeClr val="bg1"/>
                </a:solidFill>
              </a:rPr>
              <a:t>Wedge- shaped seating sections, </a:t>
            </a:r>
          </a:p>
          <a:p>
            <a:r>
              <a:rPr lang="en-US" sz="2400" dirty="0" smtClean="0">
                <a:solidFill>
                  <a:schemeClr val="bg1"/>
                </a:solidFill>
              </a:rPr>
              <a:t>built on hill</a:t>
            </a:r>
          </a:p>
          <a:p>
            <a:r>
              <a:rPr lang="en-US" sz="2400" dirty="0" smtClean="0">
                <a:solidFill>
                  <a:schemeClr val="bg1"/>
                </a:solidFill>
              </a:rPr>
              <a:t> or slope.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438400" y="4267200"/>
            <a:ext cx="4114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u="sng" dirty="0" err="1" smtClean="0">
                <a:solidFill>
                  <a:schemeClr val="bg1"/>
                </a:solidFill>
              </a:rPr>
              <a:t>Auditus</a:t>
            </a:r>
            <a:r>
              <a:rPr lang="en-US" sz="2400" dirty="0" smtClean="0">
                <a:solidFill>
                  <a:schemeClr val="bg1"/>
                </a:solidFill>
              </a:rPr>
              <a:t>: entrance, important in order to safely handle the attendance. 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086600" y="1752600"/>
            <a:ext cx="20574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u="sng" dirty="0" err="1" smtClean="0">
                <a:solidFill>
                  <a:schemeClr val="bg1"/>
                </a:solidFill>
              </a:rPr>
              <a:t>Praecinctio</a:t>
            </a:r>
            <a:r>
              <a:rPr lang="en-US" sz="2400" i="1" u="sng" dirty="0" smtClean="0">
                <a:solidFill>
                  <a:schemeClr val="bg1"/>
                </a:solidFill>
              </a:rPr>
              <a:t>: </a:t>
            </a:r>
            <a:r>
              <a:rPr lang="en-US" sz="2400" dirty="0" smtClean="0">
                <a:solidFill>
                  <a:schemeClr val="bg1"/>
                </a:solidFill>
              </a:rPr>
              <a:t>Roman corridors; separated the galleries of a theatre and were used for walkways.</a:t>
            </a:r>
            <a:endParaRPr lang="en-US" sz="2400" i="1" u="sng" dirty="0">
              <a:solidFill>
                <a:schemeClr val="bg1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838200" y="5410200"/>
            <a:ext cx="7543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bg1"/>
                </a:solidFill>
              </a:rPr>
              <a:t>Stage house was located behind the stage(where supplies were kept</a:t>
            </a:r>
          </a:p>
          <a:p>
            <a:pPr>
              <a:buFont typeface="Arial" pitchFamily="34" charset="0"/>
              <a:buChar char="•"/>
            </a:pPr>
            <a:r>
              <a:rPr lang="en-US" sz="2400" b="1" i="1" dirty="0" err="1" smtClean="0">
                <a:solidFill>
                  <a:schemeClr val="bg1"/>
                </a:solidFill>
              </a:rPr>
              <a:t>scaena</a:t>
            </a:r>
            <a:r>
              <a:rPr lang="en-US" sz="2400" b="1" i="1" dirty="0" smtClean="0">
                <a:solidFill>
                  <a:schemeClr val="bg1"/>
                </a:solidFill>
              </a:rPr>
              <a:t> </a:t>
            </a:r>
            <a:r>
              <a:rPr lang="en-US" sz="2400" b="1" i="1" dirty="0" err="1" smtClean="0">
                <a:solidFill>
                  <a:schemeClr val="bg1"/>
                </a:solidFill>
              </a:rPr>
              <a:t>frons</a:t>
            </a:r>
            <a:r>
              <a:rPr lang="en-US" sz="2400" dirty="0" smtClean="0">
                <a:solidFill>
                  <a:schemeClr val="bg1"/>
                </a:solidFill>
              </a:rPr>
              <a:t> – </a:t>
            </a:r>
            <a:r>
              <a:rPr lang="en-US" sz="2400" dirty="0" smtClean="0">
                <a:solidFill>
                  <a:schemeClr val="bg1"/>
                </a:solidFill>
              </a:rPr>
              <a:t>facade </a:t>
            </a:r>
            <a:r>
              <a:rPr lang="en-US" sz="2400" dirty="0" smtClean="0">
                <a:solidFill>
                  <a:schemeClr val="bg1"/>
                </a:solidFill>
              </a:rPr>
              <a:t>of the stage house</a:t>
            </a:r>
            <a:endParaRPr lang="en-US" sz="24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14400"/>
            <a:ext cx="8382000" cy="5181600"/>
          </a:xfrm>
        </p:spPr>
        <p:txBody>
          <a:bodyPr/>
          <a:lstStyle/>
          <a:p>
            <a:pPr>
              <a:buFont typeface="Wingdings" pitchFamily="2" charset="2"/>
              <a:buChar char="v"/>
            </a:pPr>
            <a:r>
              <a:rPr lang="en-US" sz="2400" dirty="0" smtClean="0"/>
              <a:t>Actors/ performers were </a:t>
            </a:r>
          </a:p>
          <a:p>
            <a:pPr>
              <a:buNone/>
            </a:pPr>
            <a:r>
              <a:rPr lang="en-US" sz="2400" dirty="0" smtClean="0"/>
              <a:t>called “</a:t>
            </a:r>
            <a:r>
              <a:rPr lang="en-US" sz="2400" dirty="0" err="1" smtClean="0"/>
              <a:t>histriones</a:t>
            </a:r>
            <a:r>
              <a:rPr lang="en-US" sz="2400" dirty="0" smtClean="0"/>
              <a:t>”</a:t>
            </a:r>
          </a:p>
          <a:p>
            <a:pPr>
              <a:buFont typeface="Wingdings" pitchFamily="2" charset="2"/>
              <a:buChar char="v"/>
            </a:pPr>
            <a:r>
              <a:rPr lang="en-US" sz="2400" dirty="0" smtClean="0"/>
              <a:t>3 major influences on Roman theatre: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 smtClean="0"/>
              <a:t>Greek Drama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 smtClean="0"/>
              <a:t>Etruscan influences (circus-like elements)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 err="1" smtClean="0"/>
              <a:t>Fabula</a:t>
            </a:r>
            <a:r>
              <a:rPr lang="en-US" sz="2400" dirty="0" smtClean="0"/>
              <a:t> </a:t>
            </a:r>
            <a:r>
              <a:rPr lang="en-US" sz="2400" dirty="0" err="1" smtClean="0"/>
              <a:t>Atellana</a:t>
            </a:r>
            <a:r>
              <a:rPr lang="en-US" sz="2400" dirty="0" smtClean="0"/>
              <a:t> –</a:t>
            </a:r>
            <a:r>
              <a:rPr lang="en-US" sz="2400" dirty="0" err="1" smtClean="0"/>
              <a:t>Atellan</a:t>
            </a:r>
            <a:r>
              <a:rPr lang="en-US" sz="2400" dirty="0" smtClean="0"/>
              <a:t> farces</a:t>
            </a:r>
          </a:p>
          <a:p>
            <a:pPr marL="514350" indent="-514350">
              <a:buNone/>
            </a:pPr>
            <a:r>
              <a:rPr lang="en-US" sz="2400" dirty="0" smtClean="0"/>
              <a:t>(plays that contained lots of low comedy and rude jokes)</a:t>
            </a:r>
          </a:p>
          <a:p>
            <a:pPr>
              <a:buFont typeface="Wingdings" pitchFamily="2" charset="2"/>
              <a:buChar char="v"/>
            </a:pPr>
            <a:r>
              <a:rPr lang="en-US" u="sng" dirty="0" smtClean="0"/>
              <a:t>Some of the stock </a:t>
            </a:r>
            <a:r>
              <a:rPr lang="en-US" u="sng" dirty="0" smtClean="0"/>
              <a:t>characters: </a:t>
            </a:r>
          </a:p>
          <a:p>
            <a:pPr>
              <a:buNone/>
            </a:pPr>
            <a:r>
              <a:rPr lang="en-US" dirty="0" smtClean="0"/>
              <a:t>-</a:t>
            </a:r>
            <a:r>
              <a:rPr lang="en-US" dirty="0" err="1" smtClean="0"/>
              <a:t>Bucco</a:t>
            </a:r>
            <a:r>
              <a:rPr lang="en-US" dirty="0" smtClean="0"/>
              <a:t>: braggart, boisterous </a:t>
            </a:r>
          </a:p>
          <a:p>
            <a:pPr>
              <a:buNone/>
            </a:pPr>
            <a:r>
              <a:rPr lang="en-US" dirty="0" smtClean="0"/>
              <a:t>-Pappas</a:t>
            </a:r>
            <a:r>
              <a:rPr lang="en-US" dirty="0" smtClean="0"/>
              <a:t>: foolish old </a:t>
            </a:r>
            <a:r>
              <a:rPr lang="en-US" dirty="0" smtClean="0"/>
              <a:t>man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-</a:t>
            </a:r>
            <a:r>
              <a:rPr lang="en-US" dirty="0" err="1" smtClean="0"/>
              <a:t>Dossenus</a:t>
            </a:r>
            <a:r>
              <a:rPr lang="en-US" dirty="0" smtClean="0"/>
              <a:t>: swindler, drunk, hunchback </a:t>
            </a:r>
          </a:p>
          <a:p>
            <a:pPr>
              <a:buFont typeface="Wingdings" pitchFamily="2" charset="2"/>
              <a:buChar char="v"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7467600" cy="609600"/>
          </a:xfrm>
        </p:spPr>
        <p:txBody>
          <a:bodyPr>
            <a:normAutofit fontScale="90000"/>
          </a:bodyPr>
          <a:lstStyle/>
          <a:p>
            <a:r>
              <a:rPr lang="en-US" sz="4000" i="1" u="sng" dirty="0" smtClean="0">
                <a:solidFill>
                  <a:schemeClr val="bg1"/>
                </a:solidFill>
                <a:latin typeface="+mn-lt"/>
              </a:rPr>
              <a:t>Facts about Roman Theatre </a:t>
            </a:r>
            <a:r>
              <a:rPr lang="en-US" sz="4000" i="1" dirty="0" smtClean="0">
                <a:solidFill>
                  <a:schemeClr val="bg1"/>
                </a:solidFill>
                <a:latin typeface="+mn-lt"/>
              </a:rPr>
              <a:t>:</a:t>
            </a:r>
            <a:endParaRPr lang="en-US" sz="4000" i="1" dirty="0">
              <a:solidFill>
                <a:schemeClr val="bg1"/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524000"/>
            <a:ext cx="4724400" cy="4800600"/>
          </a:xfrm>
        </p:spPr>
        <p:txBody>
          <a:bodyPr>
            <a:normAutofit/>
          </a:bodyPr>
          <a:lstStyle/>
          <a:p>
            <a:r>
              <a:rPr lang="en-US" sz="2400" u="sng" dirty="0" smtClean="0"/>
              <a:t>Roman Drama</a:t>
            </a:r>
          </a:p>
          <a:p>
            <a:pPr>
              <a:buNone/>
            </a:pPr>
            <a:r>
              <a:rPr lang="en-US" sz="2400" dirty="0" smtClean="0"/>
              <a:t>	</a:t>
            </a:r>
            <a:r>
              <a:rPr lang="en-US" sz="2400" dirty="0" smtClean="0"/>
              <a:t>-</a:t>
            </a:r>
            <a:r>
              <a:rPr lang="en-US" sz="2400" i="1" u="sng" dirty="0" err="1" smtClean="0">
                <a:solidFill>
                  <a:schemeClr val="bg1"/>
                </a:solidFill>
              </a:rPr>
              <a:t>Livius</a:t>
            </a:r>
            <a:r>
              <a:rPr lang="en-US" sz="2400" i="1" u="sng" dirty="0" smtClean="0">
                <a:solidFill>
                  <a:schemeClr val="bg1"/>
                </a:solidFill>
              </a:rPr>
              <a:t> Andronicus: </a:t>
            </a:r>
            <a:r>
              <a:rPr lang="en-US" sz="2400" dirty="0" smtClean="0"/>
              <a:t>240-204B.C </a:t>
            </a:r>
          </a:p>
          <a:p>
            <a:pPr>
              <a:buNone/>
            </a:pPr>
            <a:r>
              <a:rPr lang="en-US" sz="2400" dirty="0" smtClean="0"/>
              <a:t>– wrote and translated comedies and tragedies.</a:t>
            </a:r>
          </a:p>
          <a:p>
            <a:pPr>
              <a:buNone/>
            </a:pPr>
            <a:r>
              <a:rPr lang="en-US" sz="2400" dirty="0" smtClean="0"/>
              <a:t>	</a:t>
            </a:r>
            <a:r>
              <a:rPr lang="en-US" sz="2400" dirty="0" smtClean="0"/>
              <a:t>-</a:t>
            </a:r>
            <a:r>
              <a:rPr lang="en-US" sz="2400" i="1" u="sng" dirty="0" err="1" smtClean="0">
                <a:solidFill>
                  <a:schemeClr val="bg1"/>
                </a:solidFill>
              </a:rPr>
              <a:t>Gnaeus</a:t>
            </a:r>
            <a:r>
              <a:rPr lang="en-US" sz="2400" i="1" u="sng" dirty="0" smtClean="0">
                <a:solidFill>
                  <a:schemeClr val="bg1"/>
                </a:solidFill>
              </a:rPr>
              <a:t> </a:t>
            </a:r>
            <a:r>
              <a:rPr lang="en-US" sz="2400" i="1" u="sng" dirty="0" err="1" smtClean="0">
                <a:solidFill>
                  <a:schemeClr val="bg1"/>
                </a:solidFill>
              </a:rPr>
              <a:t>Naevius</a:t>
            </a:r>
            <a:r>
              <a:rPr lang="en-US" sz="2400" i="1" u="sng" dirty="0" smtClean="0">
                <a:solidFill>
                  <a:schemeClr val="bg1"/>
                </a:solidFill>
              </a:rPr>
              <a:t>: </a:t>
            </a:r>
            <a:r>
              <a:rPr lang="en-US" sz="2400" dirty="0" smtClean="0"/>
              <a:t>270-201B.C </a:t>
            </a:r>
          </a:p>
          <a:p>
            <a:pPr>
              <a:buNone/>
            </a:pPr>
            <a:r>
              <a:rPr lang="en-US" sz="2400" dirty="0" smtClean="0"/>
              <a:t>– excelled at comedy. But wrote both comedy and tragedies.</a:t>
            </a:r>
          </a:p>
          <a:p>
            <a:pPr>
              <a:buFont typeface="Wingdings" pitchFamily="2" charset="2"/>
              <a:buChar char="v"/>
            </a:pPr>
            <a:r>
              <a:rPr lang="en-US" sz="2400" dirty="0" smtClean="0"/>
              <a:t>Both helped “Romanize” drama by introducing Roman allusions into Greek originals and used Roman stories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-Forms of Roman Theatre-</a:t>
            </a:r>
            <a:endParaRPr lang="en-US" dirty="0"/>
          </a:p>
        </p:txBody>
      </p:sp>
      <p:pic>
        <p:nvPicPr>
          <p:cNvPr id="4" name="Picture 3" descr="gnaeus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105400" y="4038600"/>
            <a:ext cx="2004907" cy="2438400"/>
          </a:xfrm>
          <a:prstGeom prst="rect">
            <a:avLst/>
          </a:prstGeom>
        </p:spPr>
      </p:pic>
      <p:pic>
        <p:nvPicPr>
          <p:cNvPr id="5" name="Picture 4" descr="livius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096000" y="1371600"/>
            <a:ext cx="2619242" cy="251376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524000"/>
            <a:ext cx="4191000" cy="464820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en-US" sz="2400" dirty="0" smtClean="0"/>
              <a:t>Chorus was abandoned</a:t>
            </a:r>
          </a:p>
          <a:p>
            <a:pPr>
              <a:buFont typeface="Wingdings" pitchFamily="2" charset="2"/>
              <a:buChar char="Ø"/>
            </a:pPr>
            <a:r>
              <a:rPr lang="en-US" sz="2400" dirty="0" smtClean="0"/>
              <a:t>No act or scene divisions</a:t>
            </a:r>
          </a:p>
          <a:p>
            <a:pPr>
              <a:buFont typeface="Wingdings" pitchFamily="2" charset="2"/>
              <a:buChar char="Ø"/>
            </a:pPr>
            <a:r>
              <a:rPr lang="en-US" sz="2400" dirty="0" smtClean="0"/>
              <a:t>Everyday domestic affairs</a:t>
            </a:r>
          </a:p>
          <a:p>
            <a:pPr>
              <a:buFont typeface="Wingdings" pitchFamily="2" charset="2"/>
              <a:buChar char="Ø"/>
            </a:pPr>
            <a:r>
              <a:rPr lang="en-US" sz="2400" dirty="0" smtClean="0"/>
              <a:t>Action placed in the street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04800" y="304800"/>
            <a:ext cx="8229600" cy="1219200"/>
          </a:xfrm>
        </p:spPr>
        <p:txBody>
          <a:bodyPr>
            <a:normAutofit fontScale="90000"/>
          </a:bodyPr>
          <a:lstStyle/>
          <a:p>
            <a:r>
              <a:rPr lang="en-US" sz="3200" dirty="0" smtClean="0"/>
              <a:t>                               </a:t>
            </a:r>
            <a:r>
              <a:rPr lang="en-US" sz="3600" u="sng" dirty="0" smtClean="0"/>
              <a:t>Characteristics</a:t>
            </a: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/>
              <a:t>                       </a:t>
            </a:r>
            <a:r>
              <a:rPr lang="en-US" sz="4000" dirty="0" smtClean="0"/>
              <a:t>Comedy vs. Tragedy</a:t>
            </a:r>
            <a:endParaRPr lang="en-US" sz="4000" dirty="0"/>
          </a:p>
        </p:txBody>
      </p:sp>
      <p:sp>
        <p:nvSpPr>
          <p:cNvPr id="4" name="TextBox 3"/>
          <p:cNvSpPr txBox="1"/>
          <p:nvPr/>
        </p:nvSpPr>
        <p:spPr>
          <a:xfrm>
            <a:off x="4800600" y="1600200"/>
            <a:ext cx="38862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q"/>
            </a:pPr>
            <a:r>
              <a:rPr lang="en-US" sz="2400" dirty="0" smtClean="0"/>
              <a:t> 5 episodes – acts divided by choral odes</a:t>
            </a:r>
          </a:p>
          <a:p>
            <a:pPr>
              <a:buFont typeface="Wingdings" pitchFamily="2" charset="2"/>
              <a:buChar char="q"/>
            </a:pPr>
            <a:r>
              <a:rPr lang="en-US" sz="2400" dirty="0" smtClean="0"/>
              <a:t> Elaborate speeches</a:t>
            </a:r>
          </a:p>
          <a:p>
            <a:pPr>
              <a:buFont typeface="Wingdings" pitchFamily="2" charset="2"/>
              <a:buChar char="q"/>
            </a:pPr>
            <a:r>
              <a:rPr lang="en-US" sz="2400" dirty="0" smtClean="0"/>
              <a:t> interest in morality</a:t>
            </a:r>
          </a:p>
          <a:p>
            <a:pPr>
              <a:buFont typeface="Wingdings" pitchFamily="2" charset="2"/>
              <a:buChar char="q"/>
            </a:pPr>
            <a:r>
              <a:rPr lang="en-US" sz="2400" dirty="0" smtClean="0"/>
              <a:t> </a:t>
            </a:r>
            <a:r>
              <a:rPr lang="en-US" sz="2400" dirty="0" smtClean="0"/>
              <a:t>violence and horror were portrayed onstage</a:t>
            </a:r>
          </a:p>
          <a:p>
            <a:pPr>
              <a:buFont typeface="Wingdings" pitchFamily="2" charset="2"/>
              <a:buChar char="q"/>
            </a:pPr>
            <a:r>
              <a:rPr lang="en-US" sz="2400" dirty="0" smtClean="0"/>
              <a:t>Characters dominated by single passion (ex. Hate)</a:t>
            </a:r>
          </a:p>
          <a:p>
            <a:pPr>
              <a:buFont typeface="Wingdings" pitchFamily="2" charset="2"/>
              <a:buChar char="q"/>
            </a:pPr>
            <a:r>
              <a:rPr lang="en-US" sz="2400" dirty="0" smtClean="0"/>
              <a:t> </a:t>
            </a:r>
            <a:r>
              <a:rPr lang="en-US" sz="2400" dirty="0" smtClean="0"/>
              <a:t>interest in the Renaissance</a:t>
            </a:r>
          </a:p>
        </p:txBody>
      </p:sp>
      <p:pic>
        <p:nvPicPr>
          <p:cNvPr id="5" name="Picture 4" descr="roman dram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33400" y="3352800"/>
            <a:ext cx="4124325" cy="3262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2"/>
                </a:solidFill>
                <a:hlinkClick r:id="rId2"/>
              </a:rPr>
              <a:t>3 forms of development:</a:t>
            </a:r>
          </a:p>
          <a:p>
            <a:pPr>
              <a:buNone/>
            </a:pPr>
            <a:r>
              <a:rPr lang="en-US" dirty="0" smtClean="0">
                <a:solidFill>
                  <a:schemeClr val="bg2"/>
                </a:solidFill>
                <a:hlinkClick r:id="rId2"/>
              </a:rPr>
              <a:t>http://www.usu.edu/markdamen/ClasDram/chapters/131romtheatre.htm</a:t>
            </a:r>
            <a:endParaRPr lang="en-US" dirty="0" smtClean="0">
              <a:solidFill>
                <a:schemeClr val="bg2"/>
              </a:solidFill>
            </a:endParaRPr>
          </a:p>
          <a:p>
            <a:r>
              <a:rPr lang="en-US" dirty="0" smtClean="0">
                <a:solidFill>
                  <a:schemeClr val="bg2"/>
                </a:solidFill>
                <a:hlinkClick r:id="rId3"/>
              </a:rPr>
              <a:t>Structure &amp; </a:t>
            </a:r>
            <a:r>
              <a:rPr lang="en-US" dirty="0" smtClean="0">
                <a:solidFill>
                  <a:schemeClr val="bg2"/>
                </a:solidFill>
                <a:hlinkClick r:id="rId3"/>
              </a:rPr>
              <a:t>B</a:t>
            </a:r>
            <a:r>
              <a:rPr lang="en-US" dirty="0" smtClean="0">
                <a:solidFill>
                  <a:schemeClr val="bg2"/>
                </a:solidFill>
                <a:hlinkClick r:id="rId3"/>
              </a:rPr>
              <a:t>acchus:</a:t>
            </a:r>
          </a:p>
          <a:p>
            <a:pPr>
              <a:buNone/>
            </a:pPr>
            <a:r>
              <a:rPr lang="en-US" dirty="0" smtClean="0">
                <a:solidFill>
                  <a:schemeClr val="bg2"/>
                </a:solidFill>
                <a:hlinkClick r:id="rId3"/>
              </a:rPr>
              <a:t>http://</a:t>
            </a:r>
            <a:r>
              <a:rPr lang="en-US" dirty="0" smtClean="0">
                <a:solidFill>
                  <a:schemeClr val="bg2"/>
                </a:solidFill>
                <a:hlinkClick r:id="rId3"/>
              </a:rPr>
              <a:t>www.roman-colosseum.info/roman-life/roman-theatre.htm</a:t>
            </a:r>
          </a:p>
          <a:p>
            <a:r>
              <a:rPr lang="en-US" dirty="0" smtClean="0">
                <a:solidFill>
                  <a:schemeClr val="bg2"/>
                </a:solidFill>
                <a:hlinkClick r:id="rId3"/>
              </a:rPr>
              <a:t>Facts</a:t>
            </a:r>
          </a:p>
          <a:p>
            <a:pPr>
              <a:buNone/>
            </a:pPr>
            <a:r>
              <a:rPr lang="en-US" dirty="0" smtClean="0">
                <a:solidFill>
                  <a:schemeClr val="bg2"/>
                </a:solidFill>
                <a:hlinkClick r:id="rId3"/>
              </a:rPr>
              <a:t>http://novaonline.nvcc.edu/eli/spd130et/roman.htm#roth</a:t>
            </a:r>
          </a:p>
          <a:p>
            <a:pPr>
              <a:buNone/>
            </a:pPr>
            <a:endParaRPr lang="en-US" dirty="0" smtClean="0">
              <a:solidFill>
                <a:schemeClr val="bg1"/>
              </a:solidFill>
              <a:hlinkClick r:id="rId3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2"/>
                </a:solidFill>
              </a:rPr>
              <a:t>Works Cited!</a:t>
            </a:r>
            <a:endParaRPr lang="en-US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per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Paper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ape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247</TotalTime>
  <Words>385</Words>
  <Application>Microsoft Office PowerPoint</Application>
  <PresentationFormat>On-screen Show (4:3)</PresentationFormat>
  <Paragraphs>63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Paper</vt:lpstr>
      <vt:lpstr>Slide 1</vt:lpstr>
      <vt:lpstr>3 Major Phases of Development: </vt:lpstr>
      <vt:lpstr>Bacchus!</vt:lpstr>
      <vt:lpstr> Structure</vt:lpstr>
      <vt:lpstr>Facts about Roman Theatre :</vt:lpstr>
      <vt:lpstr>-Forms of Roman Theatre-</vt:lpstr>
      <vt:lpstr>                               Characteristics                        Comedy vs. Tragedy</vt:lpstr>
      <vt:lpstr>Works Cited!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johanny</dc:creator>
  <cp:lastModifiedBy>johanny</cp:lastModifiedBy>
  <cp:revision>31</cp:revision>
  <dcterms:created xsi:type="dcterms:W3CDTF">2010-02-10T03:05:25Z</dcterms:created>
  <dcterms:modified xsi:type="dcterms:W3CDTF">2010-02-11T00:00:16Z</dcterms:modified>
</cp:coreProperties>
</file>